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1eae02c75f246dc" /><Relationship Type="http://schemas.openxmlformats.org/officeDocument/2006/relationships/extended-properties" Target="/docProps/app.xml" Id="R77ed31cb03864195" /><Relationship Type="http://schemas.openxmlformats.org/officeDocument/2006/relationships/officeDocument" Target="/ppt/presentation.xml" Id="R68fae9338946490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3327594e7aa4ef3"/>
  </p:sldMasterIdLst>
  <p:notesMasterIdLst>
    <p:notesMasterId xmlns:r="http://schemas.openxmlformats.org/officeDocument/2006/relationships" r:id="R620b1ba3c4c64cf6"/>
  </p:notesMasterIdLst>
  <p:sldIdLst>
    <p:sldId xmlns:r="http://schemas.openxmlformats.org/officeDocument/2006/relationships" id="256" r:id="Rc3fb799cee904e18"/>
    <p:sldId xmlns:r="http://schemas.openxmlformats.org/officeDocument/2006/relationships" id="257" r:id="R02111b2caa9f4c59"/>
    <p:sldId xmlns:r="http://schemas.openxmlformats.org/officeDocument/2006/relationships" id="258" r:id="R4b2a553bba154ed3"/>
    <p:sldId xmlns:r="http://schemas.openxmlformats.org/officeDocument/2006/relationships" id="259" r:id="R18e738f1f02e4ce1"/>
    <p:sldId xmlns:r="http://schemas.openxmlformats.org/officeDocument/2006/relationships" id="260" r:id="Rfdc8fba4049947d3"/>
    <p:sldId xmlns:r="http://schemas.openxmlformats.org/officeDocument/2006/relationships" id="261" r:id="R91737a02c22847e3"/>
    <p:sldId xmlns:r="http://schemas.openxmlformats.org/officeDocument/2006/relationships" id="262" r:id="R8a3bc55009eb46cf"/>
    <p:sldId xmlns:r="http://schemas.openxmlformats.org/officeDocument/2006/relationships" id="263" r:id="R03a38201366e42af"/>
    <p:sldId xmlns:r="http://schemas.openxmlformats.org/officeDocument/2006/relationships" id="264" r:id="R5e8e2c78305c4cfe"/>
    <p:sldId xmlns:r="http://schemas.openxmlformats.org/officeDocument/2006/relationships" id="265" r:id="R6638b1215bf04fb9"/>
    <p:sldId xmlns:r="http://schemas.openxmlformats.org/officeDocument/2006/relationships" id="266" r:id="Rd28dd58616084213"/>
    <p:sldId xmlns:r="http://schemas.openxmlformats.org/officeDocument/2006/relationships" id="267" r:id="Re10716094cb3431e"/>
    <p:sldId xmlns:r="http://schemas.openxmlformats.org/officeDocument/2006/relationships" id="268" r:id="Rc0c1f7e49dcc4fd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f7b61dfc85d4e67" /><Relationship Type="http://schemas.openxmlformats.org/officeDocument/2006/relationships/slideMaster" Target="/ppt/slideMasters/slideMaster1.xml" Id="Ra3327594e7aa4ef3" /><Relationship Type="http://schemas.openxmlformats.org/officeDocument/2006/relationships/notesMaster" Target="/ppt/notesMasters/notesMaster1.xml" Id="R620b1ba3c4c64cf6" /><Relationship Type="http://schemas.openxmlformats.org/officeDocument/2006/relationships/presProps" Target="/ppt/presProps.xml" Id="Rc1b4979443ed4ff5" /><Relationship Type="http://schemas.openxmlformats.org/officeDocument/2006/relationships/tableStyles" Target="/ppt/tableStyles.xml" Id="Re3840104b03e4cc0" /><Relationship Type="http://schemas.openxmlformats.org/officeDocument/2006/relationships/slide" Target="/ppt/slides/slide1.xml" Id="Rc3fb799cee904e18" /><Relationship Type="http://schemas.openxmlformats.org/officeDocument/2006/relationships/slide" Target="/ppt/slides/slide2.xml" Id="R02111b2caa9f4c59" /><Relationship Type="http://schemas.openxmlformats.org/officeDocument/2006/relationships/slide" Target="/ppt/slides/slide3.xml" Id="R4b2a553bba154ed3" /><Relationship Type="http://schemas.openxmlformats.org/officeDocument/2006/relationships/slide" Target="/ppt/slides/slide4.xml" Id="R18e738f1f02e4ce1" /><Relationship Type="http://schemas.openxmlformats.org/officeDocument/2006/relationships/slide" Target="/ppt/slides/slide5.xml" Id="Rfdc8fba4049947d3" /><Relationship Type="http://schemas.openxmlformats.org/officeDocument/2006/relationships/slide" Target="/ppt/slides/slide6.xml" Id="R91737a02c22847e3" /><Relationship Type="http://schemas.openxmlformats.org/officeDocument/2006/relationships/slide" Target="/ppt/slides/slide7.xml" Id="R8a3bc55009eb46cf" /><Relationship Type="http://schemas.openxmlformats.org/officeDocument/2006/relationships/slide" Target="/ppt/slides/slide8.xml" Id="R03a38201366e42af" /><Relationship Type="http://schemas.openxmlformats.org/officeDocument/2006/relationships/slide" Target="/ppt/slides/slide9.xml" Id="R5e8e2c78305c4cfe" /><Relationship Type="http://schemas.openxmlformats.org/officeDocument/2006/relationships/slide" Target="/ppt/slides/slide10.xml" Id="R6638b1215bf04fb9" /><Relationship Type="http://schemas.openxmlformats.org/officeDocument/2006/relationships/slide" Target="/ppt/slides/slide11.xml" Id="Rd28dd58616084213" /><Relationship Type="http://schemas.openxmlformats.org/officeDocument/2006/relationships/slide" Target="/ppt/slides/slide12.xml" Id="Re10716094cb3431e" /><Relationship Type="http://schemas.openxmlformats.org/officeDocument/2006/relationships/slide" Target="/ppt/slides/slide13.xml" Id="Rc0c1f7e49dcc4fd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348652e9b954bb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a56bc7388c5426b" /><Relationship Type="http://schemas.openxmlformats.org/officeDocument/2006/relationships/notesMaster" Target="/ppt/notesMasters/notesMaster1.xml" Id="R76033c1d433548b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5571da798e94402" /><Relationship Type="http://schemas.openxmlformats.org/officeDocument/2006/relationships/notesMaster" Target="/ppt/notesMasters/notesMaster1.xml" Id="R5d216e590e6c485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ad587d9459546d3" /><Relationship Type="http://schemas.openxmlformats.org/officeDocument/2006/relationships/notesMaster" Target="/ppt/notesMasters/notesMaster1.xml" Id="R397331098a404fb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5f39dda0fe74d1e" /><Relationship Type="http://schemas.openxmlformats.org/officeDocument/2006/relationships/notesMaster" Target="/ppt/notesMasters/notesMaster1.xml" Id="R1195cde1998b4af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1f62ee05d854b95" /><Relationship Type="http://schemas.openxmlformats.org/officeDocument/2006/relationships/notesMaster" Target="/ppt/notesMasters/notesMaster1.xml" Id="R30f34968bd2b430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a31cec37c724866" /><Relationship Type="http://schemas.openxmlformats.org/officeDocument/2006/relationships/notesMaster" Target="/ppt/notesMasters/notesMaster1.xml" Id="R96e0f4aeb5c0426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a7ba7a3ce894b78" /><Relationship Type="http://schemas.openxmlformats.org/officeDocument/2006/relationships/notesMaster" Target="/ppt/notesMasters/notesMaster1.xml" Id="Ra93ebda5d9a04eb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e6b133c25ed43d1" /><Relationship Type="http://schemas.openxmlformats.org/officeDocument/2006/relationships/notesMaster" Target="/ppt/notesMasters/notesMaster1.xml" Id="Rffa7221b318d46e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0e925e7ac6e4a00" /><Relationship Type="http://schemas.openxmlformats.org/officeDocument/2006/relationships/notesMaster" Target="/ppt/notesMasters/notesMaster1.xml" Id="Ra0fd934f8bae4ec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d3e0d523b094cee" /><Relationship Type="http://schemas.openxmlformats.org/officeDocument/2006/relationships/notesMaster" Target="/ppt/notesMasters/notesMaster1.xml" Id="R1c8032d54340429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450b982f12e4738" /><Relationship Type="http://schemas.openxmlformats.org/officeDocument/2006/relationships/notesMaster" Target="/ppt/notesMasters/notesMaster1.xml" Id="R2e20173db31a4d0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8f769a69b704a63" /><Relationship Type="http://schemas.openxmlformats.org/officeDocument/2006/relationships/notesMaster" Target="/ppt/notesMasters/notesMaster1.xml" Id="R0c7b385818d143f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a0a61a4e1d0472a" /><Relationship Type="http://schemas.openxmlformats.org/officeDocument/2006/relationships/notesMaster" Target="/ppt/notesMasters/notesMaster1.xml" Id="R14d48f17600d429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Nage conference materials, 14 September 2026; supplied internal KLM Specification and public charter. Package edition: 15 September 2026. See technical annex and verification/README.md for evidence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Nage conference materials, 14 September 2026; supplied internal KLM Specification and public charter. Package edition: 15 September 2026. See technical annex and verification/README.md for evidence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KLM is a candidate standard. Public charter available; full public v1.0 text forthcoming. Levels are not certification.</a:t>
            </a:r>
          </a:p>
          <a:p xmlns:a="http://schemas.openxmlformats.org/drawingml/2006/main">
            <a:r>
              <a:t>Source: Nage conference materials, 14 September 2026; supplied internal KLM Specification and public charter. Package edition: 15 September 2026. See technical annex and verification/README.md for evidence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Trained weight injection is not yet the reported production inference path.</a:t>
            </a:r>
          </a:p>
          <a:p xmlns:a="http://schemas.openxmlformats.org/drawingml/2006/main">
            <a:r>
              <a:t>Source: Nage conference materials, 14 September 2026; supplied internal KLM Specification and public charter. Package edition: 15 September 2026. See technical annex and verification/README.md for evidence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Conceptual service flow. KLM is a candidate standard; production and development paths remain distinct.</a:t>
            </a:r>
          </a:p>
          <a:p xmlns:a="http://schemas.openxmlformats.org/drawingml/2006/main">
            <a:r>
              <a:t>Source: Nage conference materials, 14 September 2026; supplied internal KLM Specification and public charter. Package edition: 15 September 2026. See technical annex and verification/README.md for evidence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Component availability does not imply every planned feature is deployed.</a:t>
            </a:r>
          </a:p>
          <a:p xmlns:a="http://schemas.openxmlformats.org/drawingml/2006/main">
            <a:r>
              <a:t>Source: Nage conference materials, 14 September 2026; supplied internal KLM Specification and public charter. Package edition: 15 September 2026. See technical annex and verification/README.md for evidence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valid signed record is not proof of real execution or answer correctness.</a:t>
            </a:r>
          </a:p>
          <a:p xmlns:a="http://schemas.openxmlformats.org/drawingml/2006/main">
            <a:r>
              <a:t>Source: Nage conference materials, 14 September 2026; supplied internal KLM Specification and public charter. Package edition: 15 September 2026. See technical annex and verification/README.md for evidence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Included synthetic fixture, not production evidence. See verification/README.md for runnable checks.</a:t>
            </a:r>
          </a:p>
          <a:p xmlns:a="http://schemas.openxmlformats.org/drawingml/2006/main">
            <a:r>
              <a:t>Source: Nage conference materials, 14 September 2026; supplied internal KLM Specification and public charter. Package edition: 15 September 2026. See technical annex and verification/README.md for evidence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Proposed responsibility split for a pilot; final responsibilities depend on the agreement.</a:t>
            </a:r>
          </a:p>
          <a:p xmlns:a="http://schemas.openxmlformats.org/drawingml/2006/main">
            <a:r>
              <a:t>Source: Nage conference materials, 14 September 2026; supplied internal KLM Specification and public charter. Package edition: 15 September 2026. See technical annex and verification/README.md for evidence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Nage conference materials, 14 September 2026; supplied internal KLM Specification and public charter. Package edition: 15 September 2026. See technical annex and verification/README.md for evidence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 production SLA or benchmark transfer is implied by these evaluation criteria.</a:t>
            </a:r>
          </a:p>
          <a:p xmlns:a="http://schemas.openxmlformats.org/drawingml/2006/main">
            <a:r>
              <a:t>Source: Nage conference materials, 14 September 2026; supplied internal KLM Specification and public charter. Package edition: 15 September 2026. See technical annex and verification/README.md for evidence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Nage conference materials, 14 September 2026; supplied internal KLM Specification and public charter. Package edition: 15 September 2026. See technical annex and verification/README.md for evidence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Reply to the accompanying invitation to arrange a conversation.  nage.ai</a:t>
            </a:r>
          </a:p>
          <a:p xmlns:a="http://schemas.openxmlformats.org/drawingml/2006/main">
            <a:r>
              <a:t>Source: Nage conference materials, 14 September 2026; supplied internal KLM Specification and public charter. Package edition: 15 September 2026. See technical annex and verification/README.md for evidence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d3125e6825c4c3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ef976b522ea494f" /><Relationship Type="http://schemas.openxmlformats.org/officeDocument/2006/relationships/slideLayout" Target="/ppt/slideLayouts/slideLayout1.xml" Id="R1949c4cc8e9c4a8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949c4cc8e9c4a8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6d23b1355345ad" /><Relationship Type="http://schemas.openxmlformats.org/officeDocument/2006/relationships/image" Target="/ppt/media/image.jpeg" Id="Ra1e028231ff24c6d" /><Relationship Type="http://schemas.openxmlformats.org/officeDocument/2006/relationships/notesSlide" Target="/ppt/notesSlides/notesSlide1.xml" Id="R944b9f89243a447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2202e21e8e4c56" /><Relationship Type="http://schemas.openxmlformats.org/officeDocument/2006/relationships/notesSlide" Target="/ppt/notesSlides/notesSlide2.xml" Id="Re8e6b185c6db46f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27f3c05c6743cd" /><Relationship Type="http://schemas.openxmlformats.org/officeDocument/2006/relationships/notesSlide" Target="/ppt/notesSlides/notesSlide3.xml" Id="R662a2ca1156a495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73b84fc0c94185" /><Relationship Type="http://schemas.openxmlformats.org/officeDocument/2006/relationships/notesSlide" Target="/ppt/notesSlides/notesSlide4.xml" Id="Re297e6c0b422458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e987abaed4487d" /><Relationship Type="http://schemas.openxmlformats.org/officeDocument/2006/relationships/notesSlide" Target="/ppt/notesSlides/notesSlide5.xml" Id="R479e6f6498914c9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bb66a5bb924ae4" /><Relationship Type="http://schemas.openxmlformats.org/officeDocument/2006/relationships/notesSlide" Target="/ppt/notesSlides/notesSlide6.xml" Id="Rce3c4071e95f435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fe0e28a99143d9" /><Relationship Type="http://schemas.openxmlformats.org/officeDocument/2006/relationships/notesSlide" Target="/ppt/notesSlides/notesSlide7.xml" Id="R67f0d03d3e7d4c5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16d4986a874e9c" /><Relationship Type="http://schemas.openxmlformats.org/officeDocument/2006/relationships/notesSlide" Target="/ppt/notesSlides/notesSlide8.xml" Id="R1962b6e8953e49a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b1a577e58c46ec" /><Relationship Type="http://schemas.openxmlformats.org/officeDocument/2006/relationships/notesSlide" Target="/ppt/notesSlides/notesSlide9.xml" Id="R9cf29edbda1141f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28c3bd36e347e7" /><Relationship Type="http://schemas.openxmlformats.org/officeDocument/2006/relationships/notesSlide" Target="/ppt/notesSlides/notesSlide10.xml" Id="R58582317b7f94e7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82eba8d0de4d8a" /><Relationship Type="http://schemas.openxmlformats.org/officeDocument/2006/relationships/notesSlide" Target="/ppt/notesSlides/notesSlide11.xml" Id="Rf62d880c6a624d7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6ba6c55d0a403e" /><Relationship Type="http://schemas.openxmlformats.org/officeDocument/2006/relationships/notesSlide" Target="/ppt/notesSlides/notesSlide12.xml" Id="R640c72e321d840c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ccd02186b34a62" /><Relationship Type="http://schemas.openxmlformats.org/officeDocument/2006/relationships/notesSlide" Target="/ppt/notesSlides/notesSlide13.xml" Id="Rb97296fa976d4e0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F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e028231ff24c6d"/>
          <a:srcRect xmlns:a="http://schemas.openxmlformats.org/drawingml/2006/main" l="0" t="7813" r="0" b="78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80BF79-DD0C-47A1-8D28-36CE2A8A2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571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NAGE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392E07-5B6E-4D0D-83F9-DB13DE900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666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8FC3B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FC3BD"/>
                </a:solidFill>
                <a:latin typeface="Arial"/>
                <a:ea typeface="Arial"/>
                <a:cs typeface="Arial"/>
              </a:rPr>
              <a:t>NAGE / PARTNER CONVERSATION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99C142-EB18-4A82-9D2E-E9104A2A9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28850"/>
            <a:ext cx="6572250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Build with</a:t>
            </a:r>
          </a:p>
          <a:p xmlns:a="http://schemas.openxmlformats.org/drawingml/2006/main">
            <a:pPr>
              <a:defRPr sz="5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inspectable AI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3B7FD2-6A57-4564-B89A-7FF70F1DC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10100"/>
            <a:ext cx="581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E0E8E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0E8EA"/>
                </a:solidFill>
                <a:latin typeface="Arial"/>
                <a:ea typeface="Arial"/>
                <a:cs typeface="Arial"/>
              </a:rPr>
              <a:t>KLM candidate standard, SEDIM reference architecture and the Nage ecosystem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7E9F6D-5861-45EB-B61F-BBE8D6C9A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96000"/>
            <a:ext cx="762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A6C7C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A6C7C6"/>
                </a:solidFill>
                <a:latin typeface="Arial"/>
                <a:ea typeface="Arial"/>
                <a:cs typeface="Arial"/>
              </a:rPr>
              <a:t>KLM / SEDIM / Nage AI OS / Craton</a:t>
            </a:r>
          </a:p>
        </p:txBody>
      </p:sp>
    </p:spTree>
    <p:extLst>
      <p:ext uri="{BB962C8B-B14F-4D97-AF65-F5344CB8AC3E}">
        <p14:creationId xmlns:p14="http://schemas.microsoft.com/office/powerpoint/2010/main" val="19701739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B32408-0638-44F1-BF53-55C7A6FEB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NAGE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E29156-D2C9-4AC8-B807-148398ACF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55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265C12-4845-4D82-8CF7-E2972B491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The integration opportunity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EDC339-1010-41DE-8F54-99B11074C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1066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Preserve an output’s declared basis as it moves between systems.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DA03BC-46B4-4473-BD33-8B7F055D5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Application teams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6BBD27-44FD-429F-A71B-5366E824B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Present source and signal context in the user’s workflow.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16A31C-8315-4084-86FB-7D2BCF721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Knowledge providers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C8F227-4ACE-45AC-804A-7FFBCEA5A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Connect governed domain sources to identifiable evidence.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A61467-CDD1-4104-86EF-63433C7D4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Assurance tooling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1B93F0-4CCE-47B1-A094-A8C22D94E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Consume disclosed records and run independent checks.</a:t>
            </a:r>
          </a:p>
        </p:txBody>
      </p:sp>
    </p:spTree>
    <p:extLst>
      <p:ext uri="{BB962C8B-B14F-4D97-AF65-F5344CB8AC3E}">
        <p14:creationId xmlns:p14="http://schemas.microsoft.com/office/powerpoint/2010/main" val="123671721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9DE54D-27B8-451C-98B8-CEC112F49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NAGE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71988E-6F34-4883-8B6F-32460CFFD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55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C0CFC4-AC71-4A67-BFBB-838FB2752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The common contract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C96B0F-8F9B-41A7-B584-0457549F8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1066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A candidate standard for shared records, with a reference service operated by Nage.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0DCA85-0FA4-4B58-9005-8DC55F2F3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Record vocabulary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07642D-0036-408F-8D59-0275287DE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Claims, evidence, source classes and epistemic status.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39C5F4-E359-4DAB-8D6A-3D7173205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Conformance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EC4ABB-91C5-4460-9760-7419E312B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Cumulative KLM-0 to KLM-5 requirements.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7A8372-5EFA-4C06-A2F7-92E1CA499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Verification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896758-0EB3-4286-9E4C-8970383FE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Checks with an explicit scope, algorithm and disclosure boundary.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56BC12-0BCE-495F-BF94-013EF1BF5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6267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66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66D"/>
                </a:solidFill>
                <a:latin typeface="Arial"/>
                <a:ea typeface="Arial"/>
                <a:cs typeface="Arial"/>
              </a:rPr>
              <a:t>KLM is a candidate standard. Public charter available; full public v1.0 text forthcoming. Levels are not certification.</a:t>
            </a:r>
          </a:p>
        </p:txBody>
      </p:sp>
    </p:spTree>
    <p:extLst>
      <p:ext uri="{BB962C8B-B14F-4D97-AF65-F5344CB8AC3E}">
        <p14:creationId xmlns:p14="http://schemas.microsoft.com/office/powerpoint/2010/main" val="60962334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AB4112-4FF3-4594-A5BF-C24801BE0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NAGE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300DEE-B92D-41F4-A2F7-93264FF2E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55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4C152C-0139-4176-BBF9-5F7B7245F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SEDIM and the base-model role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8BA478-F2E8-4D70-B67B-814ED8511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1066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An implementation architecture with a replaceable FACIES slot.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FD8435-5A08-46A5-925B-32C41C6F7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Current path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16AB4C-4EA0-433D-8C94-A1FDFDD71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Existing Qwen base with grounding and record services.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D2727F-6683-426E-9D21-0165AE6BC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Layer mechanism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E340B4-9565-4C25-A9D9-F3FC67A30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VARVE, CLAST, STRIA and STEMMA define the target composition path.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7FC8F2-9F8B-42F2-AC98-870BFD962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Craton / Pro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9F552B-4900-4CF9-8D89-C9291DC9C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Development-stage bases intended to reduce unmanaged prior knowledge.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737CB8-A248-4A83-BB1D-8AAE25ABF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6267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66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66D"/>
                </a:solidFill>
                <a:latin typeface="Arial"/>
                <a:ea typeface="Arial"/>
                <a:cs typeface="Arial"/>
              </a:rPr>
              <a:t>Trained weight injection is not yet the reported production inference path.</a:t>
            </a:r>
          </a:p>
        </p:txBody>
      </p:sp>
    </p:spTree>
    <p:extLst>
      <p:ext uri="{BB962C8B-B14F-4D97-AF65-F5344CB8AC3E}">
        <p14:creationId xmlns:p14="http://schemas.microsoft.com/office/powerpoint/2010/main" val="175097217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56D932-03A8-4C7F-B2CC-AFF4E7C7D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NAGE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0FB6AA-4305-4FBB-855E-CAE0466FE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55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DE6506-0ACE-466B-8416-68AA474A0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The Nage architecture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0FE2D6-AE63-44D4-B659-0FE599B15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1066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Connect to the record contract at a defined service boundary.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AC4818-B5AC-4A0E-A35E-BB3164479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38450"/>
            <a:ext cx="10972800" cy="542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F2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BEF486-3BA9-465B-9C0F-8983E4633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7180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KLM  /  CANDIDATE RECORD STANDARD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A202FE-787D-47C3-89E9-60268EC2B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24275"/>
            <a:ext cx="30956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Managed sources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72466B-444C-4F0C-B949-19422F84E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33875"/>
            <a:ext cx="2952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Documents, versions and lifecycle context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F59F25-CA75-47F7-9E5F-247D2A6DD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1425" y="3990975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47E80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7B038E-30C1-4201-90E2-860BA9875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3724275"/>
            <a:ext cx="30956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SEDIM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A86498-5CC3-4163-9402-299BFB551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4333875"/>
            <a:ext cx="2952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Grounding + inference; source participation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4517D1-58EF-48F2-968C-D3F07AE26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1425" y="3990975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47E80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2217F9-5E4C-4F41-9B20-8EEF75367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724275"/>
            <a:ext cx="30956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Output + record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6642ED-3605-4838-A450-E12EB9F02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333875"/>
            <a:ext cx="2952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Answer, signals and signature metadata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38B201-49A4-48F3-8242-7ACF998D8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0972800" cy="485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EBE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8880D4-FF98-4B7F-9DBF-6E812C20D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572125"/>
            <a:ext cx="10591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47E80"/>
                </a:solidFill>
                <a:latin typeface="Arial"/>
                <a:ea typeface="Arial"/>
                <a:cs typeface="Arial"/>
              </a:rPr>
              <a:t>Nage AI OS carries the record to applications, reviewers and assurance tools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87AD48-132C-4180-B82A-A8DAC1099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6267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66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66D"/>
                </a:solidFill>
                <a:latin typeface="Arial"/>
                <a:ea typeface="Arial"/>
                <a:cs typeface="Arial"/>
              </a:rPr>
              <a:t>Conceptual service flow. KLM is a candidate standard; production and development paths remain distinct.</a:t>
            </a:r>
          </a:p>
        </p:txBody>
      </p:sp>
    </p:spTree>
    <p:extLst>
      <p:ext uri="{BB962C8B-B14F-4D97-AF65-F5344CB8AC3E}">
        <p14:creationId xmlns:p14="http://schemas.microsoft.com/office/powerpoint/2010/main" val="80243808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A99736-173D-4AEC-990D-A184C0D2E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NAGE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70A897-11A8-4793-A264-1BD91573C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55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87F514-7B19-4B20-B94D-41161201B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Nage AI OS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2B7CAD-BA43-4DFE-B2C0-47538AC70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1066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Knowledge and records cross several service boundaries.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DCD4D2-9BA0-4924-9E62-C522AD9D7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0375"/>
            <a:ext cx="30956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Knowledge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A779BB-8F95-4E6D-B7F6-8A3E30B9F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000375"/>
            <a:ext cx="74104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SEDIM, CONFLUX and BEDROCK.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0E6C2D-A4DB-4434-9085-4BFB4A7C2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30956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Substrate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11CA60-D549-40CE-8820-BB5EC5F63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733800"/>
            <a:ext cx="74104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NUCLEUS and RILL.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69B9AD-37A5-4AB9-A98A-735A9B6B7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67225"/>
            <a:ext cx="30956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Delivery and observation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885A2E-6BEC-49BE-A75F-A59353687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467225"/>
            <a:ext cx="74104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STRATUM, CONDUIT and OUTCROP.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509ABD-FBC4-43E1-97EE-5E6954C34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00650"/>
            <a:ext cx="30956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Execution contract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8F8AFC-79D6-4AD6-9C23-A9C683122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200650"/>
            <a:ext cx="74104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MAGMA is designed; current production serving uses nage-api.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3A124B-FE35-4E17-95D3-1DEF0347F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6267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66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66D"/>
                </a:solidFill>
                <a:latin typeface="Arial"/>
                <a:ea typeface="Arial"/>
                <a:cs typeface="Arial"/>
              </a:rPr>
              <a:t>Component availability does not imply every planned feature is deployed.</a:t>
            </a:r>
          </a:p>
        </p:txBody>
      </p:sp>
    </p:spTree>
    <p:extLst>
      <p:ext uri="{BB962C8B-B14F-4D97-AF65-F5344CB8AC3E}">
        <p14:creationId xmlns:p14="http://schemas.microsoft.com/office/powerpoint/2010/main" val="150340741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6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B5B356-7C77-4FA9-ABEF-5A6C4CC13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NAGE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BC2B0C-DEF4-4ACB-86AB-6F4CBBD9C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55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A4552F-9368-4A39-9A43-F7DBE72FD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Disclosure and independent checks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100C49-9ABC-4908-BFD8-47DD53AB9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1066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Access to the right artefacts determines what a reviewer can reproduce.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33DA65-D8D3-4B8C-B254-FB5A9707D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Public-key checks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AC92F7-5719-4F1B-8D56-73085C42D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Integrity and signature checks against an authenticated key.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A4EA61-08E4-412C-9376-FCD1920D7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Auditor disclosure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4379A9-2DBB-46CE-A85B-2FF990064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Claim and evidence inputs for selected recomputation.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D39346-5252-4C37-B045-87E0A4159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Restricted scope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F2FA60-616F-416C-883A-74AE8D97B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Worker internals and undisclosed calibration may remain unavailable.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A8CAF3-C6C0-4A38-BBE4-94C84119E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6267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66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66D"/>
                </a:solidFill>
                <a:latin typeface="Arial"/>
                <a:ea typeface="Arial"/>
                <a:cs typeface="Arial"/>
              </a:rPr>
              <a:t>A valid signed record is not proof of real execution or answer correctness.</a:t>
            </a:r>
          </a:p>
        </p:txBody>
      </p:sp>
    </p:spTree>
    <p:extLst>
      <p:ext uri="{BB962C8B-B14F-4D97-AF65-F5344CB8AC3E}">
        <p14:creationId xmlns:p14="http://schemas.microsoft.com/office/powerpoint/2010/main" val="32152365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6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C766A2F-4FBC-4E62-9AD8-5E974F14B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NAGE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0C2CBF-3FE5-48C6-940F-3690E493B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55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1170F0-BF5E-4D4D-9053-A1DA4C6B3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A shared record at the boundary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EE5921-8FCA-4F7D-9313-DB5109803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1066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Preserve the fields, their meaning and their measurement status.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22FD79-6544-4199-A479-E804A0228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95600"/>
            <a:ext cx="3333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Declared confidence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2B048C-55C4-4F37-9EC7-768C1661E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62325"/>
            <a:ext cx="3333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575" b="1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4575" b="1">
                <a:solidFill>
                  <a:srgbClr val="147E80"/>
                </a:solidFill>
                <a:latin typeface="Arial"/>
                <a:ea typeface="Arial"/>
                <a:cs typeface="Arial"/>
              </a:rPr>
              <a:t>0.910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BBB798-B451-4B2E-B604-EF54D6F74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895600"/>
            <a:ext cx="3333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Grounded confidence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C304E3-BC3F-4ECC-9EF5-773087086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362325"/>
            <a:ext cx="3333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575" b="1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4575" b="1">
                <a:solidFill>
                  <a:srgbClr val="147E80"/>
                </a:solidFill>
                <a:latin typeface="Arial"/>
                <a:ea typeface="Arial"/>
                <a:cs typeface="Arial"/>
              </a:rPr>
              <a:t>0.742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F8CF4D-FEE8-419D-BE0D-AC719F420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895600"/>
            <a:ext cx="3333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Confidence gap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B1F1FF-77D2-4BB2-9180-3ECD6A544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362325"/>
            <a:ext cx="3333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575" b="1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4575" b="1">
                <a:solidFill>
                  <a:srgbClr val="147E80"/>
                </a:solidFill>
                <a:latin typeface="Arial"/>
                <a:ea typeface="Arial"/>
                <a:cs typeface="Arial"/>
              </a:rPr>
              <a:t>+0.168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330184-81AC-4B2F-8E84-F73E73305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291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7D0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A292A6-8725-4DE5-9D60-506CEC37C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05325"/>
            <a:ext cx="3714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Retrieval relevance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A93D42-0BFB-4E89-A932-527CDC802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505325"/>
            <a:ext cx="190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47E80"/>
                </a:solidFill>
                <a:latin typeface="Arial"/>
                <a:ea typeface="Arial"/>
                <a:cs typeface="Arial"/>
              </a:rPr>
              <a:t>0.9422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7A7208-F76F-479F-9720-B1CBBB408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505325"/>
            <a:ext cx="45529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measured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0A69AE-477B-4A5E-999E-EACF731B6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244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7D0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A6059A-6E6C-4A60-A263-40081636A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00625"/>
            <a:ext cx="3714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Source authority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239817-46AE-4CC6-87F5-3BD85EE1B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000625"/>
            <a:ext cx="190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47E80"/>
                </a:solidFill>
                <a:latin typeface="Arial"/>
                <a:ea typeface="Arial"/>
                <a:cs typeface="Arial"/>
              </a:rPr>
              <a:t>0.600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6D870C-C5BD-4900-B53B-CBCFC977B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5000625"/>
            <a:ext cx="45529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heuristic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82F3EB-51AD-41A6-9BFE-BBBADAC14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97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7D0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973574-86F5-4387-B5C8-35C748BC5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95925"/>
            <a:ext cx="3714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Source freshness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4BF3E1-E035-4721-A74B-A39BE59EC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495925"/>
            <a:ext cx="190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47E80"/>
                </a:solidFill>
                <a:latin typeface="Arial"/>
                <a:ea typeface="Arial"/>
                <a:cs typeface="Arial"/>
              </a:rPr>
              <a:t>null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92F154-EBD8-41DC-A3B8-CC99C7EA4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5495925"/>
            <a:ext cx="45529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unavailable: no source date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F4C435D-18E6-419C-8253-E14666922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6267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66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66D"/>
                </a:solidFill>
                <a:latin typeface="Arial"/>
                <a:ea typeface="Arial"/>
                <a:cs typeface="Arial"/>
              </a:rPr>
              <a:t>Included synthetic fixture, not production evidence. See verification/README.md for runnable checks.</a:t>
            </a:r>
          </a:p>
        </p:txBody>
      </p:sp>
    </p:spTree>
    <p:extLst>
      <p:ext uri="{BB962C8B-B14F-4D97-AF65-F5344CB8AC3E}">
        <p14:creationId xmlns:p14="http://schemas.microsoft.com/office/powerpoint/2010/main" val="148042038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6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68EC07-5FD8-4496-8DF9-A51A5D021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NAGE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4CEC14-5D80-49FD-A473-B5A64C8DB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55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6AA63A-8562-4C2D-A75B-22543FC13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Integration responsibilities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8CB29B-CDFE-4FFF-A7CD-8399A77B4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1066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Define the boundary before exchanging records.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2AFE26-D875-462D-A6E2-F50CE1EC9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Nage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4253AA-355A-4BA3-8613-A9221956C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Document record semantics, supported interfaces and implementation scope.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C7C4C9-B121-431B-891D-CDD371EA1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Partner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1FC3C1-E673-439A-AE77-672C4BF51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Preserve identifiers and statuses across the application boundary.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0A4727-ED4A-4A87-B0CC-841FCD331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Customer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E84355-C13F-45A6-9B7C-37B70DE02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Define access, retention, review authority and deployment requirements.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D87350-6F33-440C-ACFF-06DD33A9A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6267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66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66D"/>
                </a:solidFill>
                <a:latin typeface="Arial"/>
                <a:ea typeface="Arial"/>
                <a:cs typeface="Arial"/>
              </a:rPr>
              <a:t>Proposed responsibility split for a pilot; final responsibilities depend on the agreement.</a:t>
            </a:r>
          </a:p>
        </p:txBody>
      </p:sp>
    </p:spTree>
    <p:extLst>
      <p:ext uri="{BB962C8B-B14F-4D97-AF65-F5344CB8AC3E}">
        <p14:creationId xmlns:p14="http://schemas.microsoft.com/office/powerpoint/2010/main" val="94266954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6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2E7056-1478-472E-82D5-FC82BBF49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NAGE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A1C474-DFD6-41D3-BFE7-29D904657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55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1EC286-4F98-48DC-BEF0-BA4FE99E9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Partner evaluation tracks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731609-59B6-4CF6-A6C7-741062669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1066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Choose the track that matches your product.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40EE4F-3A66-417E-A4AB-7B263683C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Application integration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746386-36AB-4A87-8865-136C4A444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Display a record and its verification scope in an existing workflow.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D44D4B-7C28-4C59-A6D8-B780F690A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Domain source integration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85C1C1-9347-4222-BA27-855AD8E3A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Test source versions, disclosure and lifecycle handling.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F1F3E0-734A-447C-9A3B-B4CBAC7F1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Verification integration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5C67C8-1E13-49C5-B44D-6BC5D2B71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Check a disclosed record with an independently maintained tool.</a:t>
            </a:r>
          </a:p>
        </p:txBody>
      </p:sp>
    </p:spTree>
    <p:extLst>
      <p:ext uri="{BB962C8B-B14F-4D97-AF65-F5344CB8AC3E}">
        <p14:creationId xmlns:p14="http://schemas.microsoft.com/office/powerpoint/2010/main" val="174194663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6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5E0E2C-7B66-4523-943E-854646C4B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NAGE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6132F1-8B25-4186-B373-EE49496F6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55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7705FB-460F-4068-A140-B1ED8D93D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Acceptance evidence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7538AA-FAD9-4F7C-9CED-3CF1460FE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1066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A useful pilot produces artefacts both teams can inspect.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1CD8A8-0A08-4E0C-8511-06AA14C05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Compatibility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8F4073-5326-4FA8-8BD6-AEB09E41F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Versioned records and reproducible format checks.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C28A62-5E71-4B43-AE16-96CC6AC18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Behaviour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AD43DC-C7CB-4AC1-A16E-1CAA0FDFD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Supported, contradicted and absent-evidence examples.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6713BD-3D6D-4C81-BA67-06E1DBF83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Operations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591C47-E641-4A5B-8B23-F83BD0CED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Measured latency, access boundaries and withdrawal handling.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F742E8-BE85-409E-83F3-F0B55C77F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6267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66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3666D"/>
                </a:solidFill>
                <a:latin typeface="Arial"/>
                <a:ea typeface="Arial"/>
                <a:cs typeface="Arial"/>
              </a:rPr>
              <a:t>No production SLA or benchmark transfer is implied by these evaluation criteria.</a:t>
            </a:r>
          </a:p>
        </p:txBody>
      </p:sp>
    </p:spTree>
    <p:extLst>
      <p:ext uri="{BB962C8B-B14F-4D97-AF65-F5344CB8AC3E}">
        <p14:creationId xmlns:p14="http://schemas.microsoft.com/office/powerpoint/2010/main" val="117141278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6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7700B3-1153-4A15-8351-BBD3F9700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NAGE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21696F-3BF0-4C24-8EB0-DC9E6EA5D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55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A3EC03-6C31-48BE-B5DB-66E4647A9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Programme boundaries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5EA21B-A0ED-4945-AE2D-143661B1E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1066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47E8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47E80"/>
                </a:solidFill>
                <a:latin typeface="Arial"/>
                <a:ea typeface="Arial"/>
                <a:cs typeface="Arial"/>
              </a:rPr>
              <a:t>Current service and development commitments should remain distinct.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008C12-B6FD-4CB6-BE1D-DB6A1F29B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Current scope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35D666-DAE6-4763-87DF-04D26878B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Record and grounding services with documented limitations.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3DDCBA-F887-4294-AEC9-8661833BA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Open work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7F04D0-02FB-43F0-A36E-2FE849DAA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Public log commitments, historical provenance completion and selected production integrations.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FCFCF3-C1D8-4622-961C-3A9D72F70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14325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1F2A"/>
                </a:solidFill>
                <a:latin typeface="Arial"/>
                <a:ea typeface="Arial"/>
                <a:cs typeface="Arial"/>
              </a:rPr>
              <a:t>Craton programme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AC478A-47D1-45A6-B7CE-8A2031101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952875"/>
            <a:ext cx="3333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1F2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1F2A"/>
                </a:solidFill>
                <a:latin typeface="Arial"/>
                <a:ea typeface="Arial"/>
                <a:cs typeface="Arial"/>
              </a:rPr>
              <a:t>Mechanism validation before scale or release commitments.</a:t>
            </a:r>
          </a:p>
        </p:txBody>
      </p:sp>
    </p:spTree>
    <p:extLst>
      <p:ext uri="{BB962C8B-B14F-4D97-AF65-F5344CB8AC3E}">
        <p14:creationId xmlns:p14="http://schemas.microsoft.com/office/powerpoint/2010/main" val="191783670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01F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D9C3A7-F39D-4DD6-AA94-A57221BF2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B24C3C-98AA-43A3-917F-4ACE4BFAC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66700"/>
            <a:ext cx="552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9FC7C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9FC7C7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55C580-FB1E-441F-B587-44F1A312A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109728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Let’s explore a partnership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0FAC2B-C02F-4EAD-B2D0-9FF86B430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10668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9FC7C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9FC7C7"/>
                </a:solidFill>
                <a:latin typeface="Arial"/>
                <a:ea typeface="Arial"/>
                <a:cs typeface="Arial"/>
              </a:rPr>
              <a:t>Bring an application, a source domain or a verification use case.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FC4EEA-AA47-4EF0-914F-1CBA40615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43275"/>
            <a:ext cx="3333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FC3B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8FC3BD"/>
                </a:solidFill>
                <a:latin typeface="Arial"/>
                <a:ea typeface="Arial"/>
                <a:cs typeface="Arial"/>
              </a:rPr>
              <a:t>First conversation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1015E3-D185-40F4-9D02-FB0FCCCE0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3343275"/>
            <a:ext cx="69342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Identify the shared workflow and required evidence.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0464A3-78EC-4EEF-883E-0AA5B264D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0075"/>
            <a:ext cx="3333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FC3B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8FC3BD"/>
                </a:solidFill>
                <a:latin typeface="Arial"/>
                <a:ea typeface="Arial"/>
                <a:cs typeface="Arial"/>
              </a:rPr>
              <a:t>Next step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1EDE18-EDA0-45A6-97E2-32F126172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4410075"/>
            <a:ext cx="69342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Agree a scoped technical evaluation and responsibilities.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C28A8D-AD78-40DD-8826-62B283171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62675"/>
            <a:ext cx="10972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AEBEC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AEBEC5"/>
                </a:solidFill>
                <a:latin typeface="Arial"/>
                <a:ea typeface="Arial"/>
                <a:cs typeface="Arial"/>
              </a:rPr>
              <a:t>Reply to the accompanying invitation to arrange a conversation.  nage.ai</a:t>
            </a:r>
          </a:p>
        </p:txBody>
      </p:sp>
    </p:spTree>
    <p:extLst>
      <p:ext uri="{BB962C8B-B14F-4D97-AF65-F5344CB8AC3E}">
        <p14:creationId xmlns:p14="http://schemas.microsoft.com/office/powerpoint/2010/main" val="117277667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2026-09-14T21:20:45.3970000Z</dcterms:created>
  <dcterms:modified xsi:type="dcterms:W3CDTF">2026-09-14T21:20:45.3970000Z</dcterms:modified>
</coreProperties>
</file>