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9c033c28d4643c6" /><Relationship Type="http://schemas.openxmlformats.org/officeDocument/2006/relationships/extended-properties" Target="/docProps/app.xml" Id="Ra292a005b3534b6a" /><Relationship Type="http://schemas.openxmlformats.org/officeDocument/2006/relationships/officeDocument" Target="/ppt/presentation.xml" Id="R38391bf0e1a44be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6fde39c43a4491"/>
  </p:sldMasterIdLst>
  <p:notesMasterIdLst>
    <p:notesMasterId xmlns:r="http://schemas.openxmlformats.org/officeDocument/2006/relationships" r:id="Rd4723771027b489e"/>
  </p:notesMasterIdLst>
  <p:sldIdLst>
    <p:sldId xmlns:r="http://schemas.openxmlformats.org/officeDocument/2006/relationships" id="256" r:id="R630cacb6eca14c2d"/>
    <p:sldId xmlns:r="http://schemas.openxmlformats.org/officeDocument/2006/relationships" id="257" r:id="R70831f40ad45416d"/>
    <p:sldId xmlns:r="http://schemas.openxmlformats.org/officeDocument/2006/relationships" id="258" r:id="R9e55234630614f8d"/>
    <p:sldId xmlns:r="http://schemas.openxmlformats.org/officeDocument/2006/relationships" id="259" r:id="R140b863fe1994912"/>
    <p:sldId xmlns:r="http://schemas.openxmlformats.org/officeDocument/2006/relationships" id="260" r:id="R03fe54edcb444ab6"/>
    <p:sldId xmlns:r="http://schemas.openxmlformats.org/officeDocument/2006/relationships" id="261" r:id="R6353db7b308146e8"/>
    <p:sldId xmlns:r="http://schemas.openxmlformats.org/officeDocument/2006/relationships" id="262" r:id="R5817883b715d49ec"/>
    <p:sldId xmlns:r="http://schemas.openxmlformats.org/officeDocument/2006/relationships" id="263" r:id="R7dc7c52ea832427b"/>
    <p:sldId xmlns:r="http://schemas.openxmlformats.org/officeDocument/2006/relationships" id="264" r:id="Rc1eca862eb9f4b63"/>
    <p:sldId xmlns:r="http://schemas.openxmlformats.org/officeDocument/2006/relationships" id="265" r:id="Rf4433dd2469b4851"/>
    <p:sldId xmlns:r="http://schemas.openxmlformats.org/officeDocument/2006/relationships" id="266" r:id="R2092d5b5231347fb"/>
    <p:sldId xmlns:r="http://schemas.openxmlformats.org/officeDocument/2006/relationships" id="267" r:id="R81db59ef65bd47aa"/>
    <p:sldId xmlns:r="http://schemas.openxmlformats.org/officeDocument/2006/relationships" id="268" r:id="R3e79a0f446c0484f"/>
    <p:sldId xmlns:r="http://schemas.openxmlformats.org/officeDocument/2006/relationships" id="269" r:id="R7c5c1e88acbf4ca2"/>
    <p:sldId xmlns:r="http://schemas.openxmlformats.org/officeDocument/2006/relationships" id="270" r:id="R2d8c4753fa564b47"/>
    <p:sldId xmlns:r="http://schemas.openxmlformats.org/officeDocument/2006/relationships" id="271" r:id="Rfcd8d2a3d6f6443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94b8dfa0dd44eb7" /><Relationship Type="http://schemas.openxmlformats.org/officeDocument/2006/relationships/slideMaster" Target="/ppt/slideMasters/slideMaster1.xml" Id="R2a6fde39c43a4491" /><Relationship Type="http://schemas.openxmlformats.org/officeDocument/2006/relationships/notesMaster" Target="/ppt/notesMasters/notesMaster1.xml" Id="Rd4723771027b489e" /><Relationship Type="http://schemas.openxmlformats.org/officeDocument/2006/relationships/presProps" Target="/ppt/presProps.xml" Id="Rc24d4013031a435f" /><Relationship Type="http://schemas.openxmlformats.org/officeDocument/2006/relationships/tableStyles" Target="/ppt/tableStyles.xml" Id="R3cf0a156bd784d75" /><Relationship Type="http://schemas.openxmlformats.org/officeDocument/2006/relationships/slide" Target="/ppt/slides/slide1.xml" Id="R630cacb6eca14c2d" /><Relationship Type="http://schemas.openxmlformats.org/officeDocument/2006/relationships/slide" Target="/ppt/slides/slide2.xml" Id="R70831f40ad45416d" /><Relationship Type="http://schemas.openxmlformats.org/officeDocument/2006/relationships/slide" Target="/ppt/slides/slide3.xml" Id="R9e55234630614f8d" /><Relationship Type="http://schemas.openxmlformats.org/officeDocument/2006/relationships/slide" Target="/ppt/slides/slide4.xml" Id="R140b863fe1994912" /><Relationship Type="http://schemas.openxmlformats.org/officeDocument/2006/relationships/slide" Target="/ppt/slides/slide5.xml" Id="R03fe54edcb444ab6" /><Relationship Type="http://schemas.openxmlformats.org/officeDocument/2006/relationships/slide" Target="/ppt/slides/slide6.xml" Id="R6353db7b308146e8" /><Relationship Type="http://schemas.openxmlformats.org/officeDocument/2006/relationships/slide" Target="/ppt/slides/slide7.xml" Id="R5817883b715d49ec" /><Relationship Type="http://schemas.openxmlformats.org/officeDocument/2006/relationships/slide" Target="/ppt/slides/slide8.xml" Id="R7dc7c52ea832427b" /><Relationship Type="http://schemas.openxmlformats.org/officeDocument/2006/relationships/slide" Target="/ppt/slides/slide9.xml" Id="Rc1eca862eb9f4b63" /><Relationship Type="http://schemas.openxmlformats.org/officeDocument/2006/relationships/slide" Target="/ppt/slides/slide10.xml" Id="Rf4433dd2469b4851" /><Relationship Type="http://schemas.openxmlformats.org/officeDocument/2006/relationships/slide" Target="/ppt/slides/slide11.xml" Id="R2092d5b5231347fb" /><Relationship Type="http://schemas.openxmlformats.org/officeDocument/2006/relationships/slide" Target="/ppt/slides/slide12.xml" Id="R81db59ef65bd47aa" /><Relationship Type="http://schemas.openxmlformats.org/officeDocument/2006/relationships/slide" Target="/ppt/slides/slide13.xml" Id="R3e79a0f446c0484f" /><Relationship Type="http://schemas.openxmlformats.org/officeDocument/2006/relationships/slide" Target="/ppt/slides/slide14.xml" Id="R7c5c1e88acbf4ca2" /><Relationship Type="http://schemas.openxmlformats.org/officeDocument/2006/relationships/slide" Target="/ppt/slides/slide15.xml" Id="R2d8c4753fa564b47" /><Relationship Type="http://schemas.openxmlformats.org/officeDocument/2006/relationships/slide" Target="/ppt/slides/slide16.xml" Id="Rfcd8d2a3d6f644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f937ebb53f948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300417f57714a1c" /><Relationship Type="http://schemas.openxmlformats.org/officeDocument/2006/relationships/notesMaster" Target="/ppt/notesMasters/notesMaster1.xml" Id="R812ed346d143437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b347f71e5754282" /><Relationship Type="http://schemas.openxmlformats.org/officeDocument/2006/relationships/notesMaster" Target="/ppt/notesMasters/notesMaster1.xml" Id="Rfcc0e35c45fd4e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eb75d1d89e04b2e" /><Relationship Type="http://schemas.openxmlformats.org/officeDocument/2006/relationships/notesMaster" Target="/ppt/notesMasters/notesMaster1.xml" Id="Rd322b19339f7497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c62e03f7d8d44d3" /><Relationship Type="http://schemas.openxmlformats.org/officeDocument/2006/relationships/notesMaster" Target="/ppt/notesMasters/notesMaster1.xml" Id="R19b91c4ea4ca46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5605f0c0ba4e60" /><Relationship Type="http://schemas.openxmlformats.org/officeDocument/2006/relationships/notesMaster" Target="/ppt/notesMasters/notesMaster1.xml" Id="Re4b0d293d7494bf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01693c452ae475d" /><Relationship Type="http://schemas.openxmlformats.org/officeDocument/2006/relationships/notesMaster" Target="/ppt/notesMasters/notesMaster1.xml" Id="R06a4fd1c54e340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65311a0a794178" /><Relationship Type="http://schemas.openxmlformats.org/officeDocument/2006/relationships/notesMaster" Target="/ppt/notesMasters/notesMaster1.xml" Id="R588a92a2863244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12a72bce5d94103" /><Relationship Type="http://schemas.openxmlformats.org/officeDocument/2006/relationships/notesMaster" Target="/ppt/notesMasters/notesMaster1.xml" Id="R4f4ddda634af46e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abed8922ea4d8d" /><Relationship Type="http://schemas.openxmlformats.org/officeDocument/2006/relationships/notesMaster" Target="/ppt/notesMasters/notesMaster1.xml" Id="R581c1a15dd14442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358aa2b8f184d65" /><Relationship Type="http://schemas.openxmlformats.org/officeDocument/2006/relationships/notesMaster" Target="/ppt/notesMasters/notesMaster1.xml" Id="Rda93d0f96a7e487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7cf539b3ec94537" /><Relationship Type="http://schemas.openxmlformats.org/officeDocument/2006/relationships/notesMaster" Target="/ppt/notesMasters/notesMaster1.xml" Id="R669ebd2f6e274e1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d5e74ed7afc49cf" /><Relationship Type="http://schemas.openxmlformats.org/officeDocument/2006/relationships/notesMaster" Target="/ppt/notesMasters/notesMaster1.xml" Id="R14595c65332d4a4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e8a047108794753" /><Relationship Type="http://schemas.openxmlformats.org/officeDocument/2006/relationships/notesMaster" Target="/ppt/notesMasters/notesMaster1.xml" Id="R04a077e3f3854ce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cda3c97c2364ff2" /><Relationship Type="http://schemas.openxmlformats.org/officeDocument/2006/relationships/notesMaster" Target="/ppt/notesMasters/notesMaster1.xml" Id="Rc24687394b094b3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5fe7cc28af647b7" /><Relationship Type="http://schemas.openxmlformats.org/officeDocument/2006/relationships/notesMaster" Target="/ppt/notesMasters/notesMaster1.xml" Id="R7c53df293391412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8a2d59b241943e5" /><Relationship Type="http://schemas.openxmlformats.org/officeDocument/2006/relationships/notesMaster" Target="/ppt/notesMasters/notesMaster1.xml" Id="R2dc46a539b8f4a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trust-anchor proposition: a shared record that another party can inspect within a stated scope.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KLM: candidate standard; public charter available. Current grounding path shown. Trained weight injection remains in development.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Illustration based on the included synthetic fixture. These values are not production measurements or calibrated probabilities.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Nage claim-support evaluation, September 2026. A computed signal is not necessarily a validated measure.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Record chain: HMAC. Public chain verification is not available in the reported implementation.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verification/README.md. English synthetic fixture; public test key; six checks and three corruption tests.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Nage measured-results annex B.2. The reported Merkle root is unsigned and unpublished.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Evaluation scenarios, not customer case studies or regulatory approval claims.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evaluation scenario. Agree baseline measures and acceptance criteria before making benefit claims.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Evaluation proposal. Timing, service levels and commercial terms require a deployment-specific agreement.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Reply to the accompanying invitation to arrange a conversation.  nage.ai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b61d117bef4e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059579b31af4f5a" /><Relationship Type="http://schemas.openxmlformats.org/officeDocument/2006/relationships/slideLayout" Target="/ppt/slideLayouts/slideLayout1.xml" Id="R25b4d8bb4124435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4d8bb4124435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ebee03d0654436" /><Relationship Type="http://schemas.openxmlformats.org/officeDocument/2006/relationships/image" Target="/ppt/media/image.jpeg" Id="R251702ab6dfb498f" /><Relationship Type="http://schemas.openxmlformats.org/officeDocument/2006/relationships/notesSlide" Target="/ppt/notesSlides/notesSlide1.xml" Id="R57411c5c840f43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1565ccac9c4edc" /><Relationship Type="http://schemas.openxmlformats.org/officeDocument/2006/relationships/notesSlide" Target="/ppt/notesSlides/notesSlide2.xml" Id="R179a92532e774d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c5e4e9a5314afc" /><Relationship Type="http://schemas.openxmlformats.org/officeDocument/2006/relationships/notesSlide" Target="/ppt/notesSlides/notesSlide3.xml" Id="R16df9fb7b46a46a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3f8d4387f4b4d" /><Relationship Type="http://schemas.openxmlformats.org/officeDocument/2006/relationships/notesSlide" Target="/ppt/notesSlides/notesSlide4.xml" Id="R53318beb055947f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b1d2e9bdc444a2" /><Relationship Type="http://schemas.openxmlformats.org/officeDocument/2006/relationships/notesSlide" Target="/ppt/notesSlides/notesSlide5.xml" Id="R219a5acba497425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ccae8471de4f53" /><Relationship Type="http://schemas.openxmlformats.org/officeDocument/2006/relationships/notesSlide" Target="/ppt/notesSlides/notesSlide6.xml" Id="Rc652294cb06147a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b61626dc174476" /><Relationship Type="http://schemas.openxmlformats.org/officeDocument/2006/relationships/notesSlide" Target="/ppt/notesSlides/notesSlide7.xml" Id="Rb76f5470210742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5cd5e9147f4c70" /><Relationship Type="http://schemas.openxmlformats.org/officeDocument/2006/relationships/notesSlide" Target="/ppt/notesSlides/notesSlide8.xml" Id="R1d1c8b5eb55247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bb57feb8e84a0a" /><Relationship Type="http://schemas.openxmlformats.org/officeDocument/2006/relationships/notesSlide" Target="/ppt/notesSlides/notesSlide9.xml" Id="R1c4c21765c7e432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ba20f53c6e4cb3" /><Relationship Type="http://schemas.openxmlformats.org/officeDocument/2006/relationships/notesSlide" Target="/ppt/notesSlides/notesSlide10.xml" Id="R04819542f5e6485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463975af074104" /><Relationship Type="http://schemas.openxmlformats.org/officeDocument/2006/relationships/notesSlide" Target="/ppt/notesSlides/notesSlide11.xml" Id="Rb7bc131319b343f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01df4eab294a19" /><Relationship Type="http://schemas.openxmlformats.org/officeDocument/2006/relationships/notesSlide" Target="/ppt/notesSlides/notesSlide12.xml" Id="R8a9803127ada4f1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f0511fdfa94cad" /><Relationship Type="http://schemas.openxmlformats.org/officeDocument/2006/relationships/notesSlide" Target="/ppt/notesSlides/notesSlide13.xml" Id="R998031b213e4477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574f1ac50a4a2b" /><Relationship Type="http://schemas.openxmlformats.org/officeDocument/2006/relationships/notesSlide" Target="/ppt/notesSlides/notesSlide14.xml" Id="R38bd6b0e16ef441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8e37ada4454fa1" /><Relationship Type="http://schemas.openxmlformats.org/officeDocument/2006/relationships/notesSlide" Target="/ppt/notesSlides/notesSlide15.xml" Id="R8ac54a32387b404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62abb1252045e5" /><Relationship Type="http://schemas.openxmlformats.org/officeDocument/2006/relationships/notesSlide" Target="/ppt/notesSlides/notesSlide16.xml" Id="Rb1d8026fc1d0420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1702ab6dfb498f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B5591A-CD82-4ACD-BE8A-93CF723A1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571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35EFF1-843F-4195-AA31-009C60F20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8FC3B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FC3BD"/>
                </a:solidFill>
                <a:latin typeface="Arial"/>
                <a:ea typeface="Arial"/>
                <a:cs typeface="Arial"/>
              </a:rPr>
              <a:t>NAGE / ENTERPRISE CONVERSATION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BB8904-DC96-482D-BC63-B418F191A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65722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Knowledge you</a:t>
            </a:r>
          </a:p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can inspect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C9020B-3389-4526-9179-AA04E6D51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10100"/>
            <a:ext cx="581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E0E8E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0E8EA"/>
                </a:solidFill>
                <a:latin typeface="Arial"/>
                <a:ea typeface="Arial"/>
                <a:cs typeface="Arial"/>
              </a:rPr>
              <a:t>Source-aware AI and independently checkable records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F8CFC5-9105-4CC3-BCD3-A8A596E2D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6C7C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6C7C6"/>
                </a:solidFill>
                <a:latin typeface="Arial"/>
                <a:ea typeface="Arial"/>
                <a:cs typeface="Arial"/>
              </a:rPr>
              <a:t>KLM / SEDIM / Nage AI OS / Craton</a:t>
            </a:r>
          </a:p>
        </p:txBody>
      </p:sp>
    </p:spTree>
    <p:extLst>
      <p:ext uri="{BB962C8B-B14F-4D97-AF65-F5344CB8AC3E}">
        <p14:creationId xmlns:p14="http://schemas.microsoft.com/office/powerpoint/2010/main" val="6207442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E8615A-D65A-4DF4-A434-FC07E4BA5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9765D9-21BD-44F9-9AC9-A88A45AEB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08EAC2-F913-45B4-AC94-C8D59BAEE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The review problem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793400-9D82-4B75-90E4-DF0EE97B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An AI answer enters a workflow. A reviewer needs to examine its basis.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90FB83-6B20-4BCC-80DD-0BDB3AB8B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D450E2-1030-49E7-88DD-1A658AF1A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Which documents, tool results or user inputs were presented?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D53275-BB1E-4212-9C52-42C9680EB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Context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325485-9EDF-4690-A712-9BFFA1F3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Which versions and system conditions applied?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674120-C4AA-4A2E-ABC7-1BA072ED3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B57B2D-54F3-49E5-A01A-4898E824D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What can the reviewer check, and what remains unknown?</a:t>
            </a:r>
          </a:p>
        </p:txBody>
      </p:sp>
    </p:spTree>
    <p:extLst>
      <p:ext uri="{BB962C8B-B14F-4D97-AF65-F5344CB8AC3E}">
        <p14:creationId xmlns:p14="http://schemas.microsoft.com/office/powerpoint/2010/main" val="5108065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0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D2561C-D359-457F-AEF8-8C217CDFD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4A6BCB-A697-44C9-AB50-616B93EFC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FC7C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FC7C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691657-5A14-4FC6-A88A-C4D656AA9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Nage proposition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1C5158-6CA0-480A-8BF6-596B73C05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9FC7C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9FC7C7"/>
                </a:solidFill>
                <a:latin typeface="Arial"/>
                <a:ea typeface="Arial"/>
                <a:cs typeface="Arial"/>
              </a:rPr>
              <a:t>Nage develops the candidate record standard and operates its reference implementation.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01DF0A-3A04-4958-8296-79593D99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EBEC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EBEC5"/>
                </a:solidFill>
                <a:latin typeface="Arial"/>
                <a:ea typeface="Arial"/>
                <a:cs typeface="Arial"/>
              </a:rPr>
              <a:t>The trust-anchor proposition: a shared record that another party can inspect within a stated scope.</a:t>
            </a:r>
          </a:p>
        </p:txBody>
      </p:sp>
    </p:spTree>
    <p:extLst>
      <p:ext uri="{BB962C8B-B14F-4D97-AF65-F5344CB8AC3E}">
        <p14:creationId xmlns:p14="http://schemas.microsoft.com/office/powerpoint/2010/main" val="16600943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16BA9F-94FF-4F2C-B4B3-1B4BE5001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9B62D5-76A0-4D13-9117-6010CDCF5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3AAB8-5FBD-4032-B886-776C56857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The Nage architecture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58F7F4-C912-461E-8F82-DB47E5A83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One shared record contract across the service 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3B41A2-A341-4261-BE71-2CE399878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10972800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F2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DCC757-F906-46E3-B146-5DCC67795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718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KLM  /  CANDIDATE RECORD STANDARD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AED100-BED0-450C-A470-995DD7DC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24275"/>
            <a:ext cx="3095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Managed sources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075545-32E2-453F-8C60-90135E43E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295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Documents, versions and lifecycle context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8EE586-F6C8-4B32-8CDE-3E2B88824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399097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EE2BF6-005D-4E7D-91CA-DE1150FE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724275"/>
            <a:ext cx="3095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SEDIM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DE8BED-1807-489C-B000-B0AC87A00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333875"/>
            <a:ext cx="295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Grounding + inference; source participation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F46532-83CC-4440-A2FB-6D059456D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1425" y="399097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3060C3-5356-4785-9446-1F511B8E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724275"/>
            <a:ext cx="3095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Output + record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AA4376-B3F8-4F45-85EB-AB3344F7D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33875"/>
            <a:ext cx="295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Answer, signals and signature metadata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AC3DC8-24A7-4BF7-A8BE-F2C8BABB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0972800" cy="485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EBE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7CEF6E-ADFA-4ED7-92C4-8AC967D6A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2125"/>
            <a:ext cx="1059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Nage AI OS carries the record to applications, reviewers and assurance tools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D7110B-8576-4892-A946-ECA82483E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KLM: candidate standard; public charter available. Current grounding path shown. Trained weight injection remains in development.</a:t>
            </a:r>
          </a:p>
        </p:txBody>
      </p:sp>
    </p:spTree>
    <p:extLst>
      <p:ext uri="{BB962C8B-B14F-4D97-AF65-F5344CB8AC3E}">
        <p14:creationId xmlns:p14="http://schemas.microsoft.com/office/powerpoint/2010/main" val="14384753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737D75-4FCE-468A-B4D0-83EF79B60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FFA268-CAE6-40EE-9C37-F87B4075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566D17-8CDC-41A3-9DBA-D9FF1DF42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SEDIM today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5012CA-C2FE-4724-BB04-98517782C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The current service combines an existing base with grounding and record services.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92251C-9615-4710-B6A5-8D94EDE2A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Production base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44651F-7012-4920-99CB-CA95BDF76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Qwen3-8B occupies the FACIES role.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4B0C8F-E6CF-40AB-9A0C-71BF8ED6C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Managed sources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0B8285-16AC-4278-B149-87EA86F6A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The service associates source and lifecycle information with outputs.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BA3BFD-F1EC-4DBB-AF35-7977DE3D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Development path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052E87-9B2A-4243-925C-91D22C900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Trained VARVE weight injection is not yet the live inference path.</a:t>
            </a:r>
          </a:p>
        </p:txBody>
      </p:sp>
    </p:spTree>
    <p:extLst>
      <p:ext uri="{BB962C8B-B14F-4D97-AF65-F5344CB8AC3E}">
        <p14:creationId xmlns:p14="http://schemas.microsoft.com/office/powerpoint/2010/main" val="20635426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3CDE02-BEE8-4A99-9795-88C1FD122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212A1D-609E-4663-9008-FD6FD5D83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76EC35-E296-4B1D-A70F-AD1584A15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A record the reviewer can inspect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EB3473-D7C9-4146-9A9D-8B1915BB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Source context, separate signals and an explicit verification scope.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E80D2D-6D06-40ED-BDEA-04DFF3BEE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Declared confidence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88A118-1488-4808-8801-F7CB1BF9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333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0.910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A439E7-6DFD-41EA-936F-FB71978FA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895600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Grounded confidence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6CF1A7-F240-4018-8D6B-8B10C0052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362325"/>
            <a:ext cx="333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0.742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51AC52-1B00-4B4F-8679-5F2A20D06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895600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Confidence gap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0A06EB-1B14-4FBF-9A31-A26C302D7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362325"/>
            <a:ext cx="333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+0.168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02CBA1-C7FB-4DAC-B125-981337EA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D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201609-A507-4925-8D94-F8B5D3EAC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05325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Retrieval relevance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52C1BA-FD74-41D7-AF4C-E5D876A09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505325"/>
            <a:ext cx="190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0.9422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BE9349-FE78-48F9-AE4A-A49D4FB0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505325"/>
            <a:ext cx="4552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measured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3B4B3C-3AEE-4C00-A701-E8A9DDADB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D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7D48E0-2B73-4376-9F6D-96351E910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Source authority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5DAA3A-D5FA-4718-A434-2F5CDC2B0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000625"/>
            <a:ext cx="190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0.600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8EF3C1-5575-4433-92E6-EA83D6248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000625"/>
            <a:ext cx="4552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heuristic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667D28-DD45-4FAE-9AE0-AAFA373D8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97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D0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78FD9B-2586-4794-92E4-62F63538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95925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Source freshness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CC69C0-429A-4569-AB91-62E46C153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495925"/>
            <a:ext cx="190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null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22D85E-52CF-4394-A5F8-25F28A13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495925"/>
            <a:ext cx="4552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unavailable: no source date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44EB08-3625-432C-AD60-68145EF68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Illustration based on the included synthetic fixture. These values are not production measurements or calibrated probabilities.</a:t>
            </a:r>
          </a:p>
        </p:txBody>
      </p:sp>
    </p:spTree>
    <p:extLst>
      <p:ext uri="{BB962C8B-B14F-4D97-AF65-F5344CB8AC3E}">
        <p14:creationId xmlns:p14="http://schemas.microsoft.com/office/powerpoint/2010/main" val="20759768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B0DB67-BD0A-4A69-A840-7F051BF2A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C36921-B491-4B1E-98F2-B2A335923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0D6AB1-F5CB-4915-9DBD-F0CC6F9F6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Relevance and support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632BE1-DA71-42BF-959B-DBFF32A75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Finding a passage does not establish that it supports an assertion.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6FE122-BD02-45D7-A78B-7A3398916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Retrieval relevance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6FB889-9CB9-4C19-80AA-0E8C33E8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Query-to-source similarity.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E742D0-A381-442E-AB48-AB3765B38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Claim support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2F3C65-5F85-4370-949F-866C0B2C2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The relation between an assertion and evidence.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E6880D-8160-4084-962E-845DFA11B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Current limitation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AFCF7D-5804-4DEA-9D90-125A22339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The lexical method failed a constructed contradiction test. A new detector remains outside live gamma.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92B8F6-88CB-4AEE-A51F-01DD9CE7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Source: Nage claim-support evaluation, September 2026. A computed signal is not necessarily a validated measure.</a:t>
            </a:r>
          </a:p>
        </p:txBody>
      </p:sp>
    </p:spTree>
    <p:extLst>
      <p:ext uri="{BB962C8B-B14F-4D97-AF65-F5344CB8AC3E}">
        <p14:creationId xmlns:p14="http://schemas.microsoft.com/office/powerpoint/2010/main" val="9009800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F2AF05-523B-4E7D-A360-B7279A238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A8788F-D805-4432-85C2-F1F69CA2C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0A21E5-87AA-4153-B087-54C088FC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Verification scope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DBE192-7683-49E5-919B-82C611757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Different checks establish different properties.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10F593-9B7B-4D39-90A7-7C6E6B535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Record checks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51BF02-F3BB-44CA-838F-0CE490712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Signature, signed-body integrity and specified internal consistency.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751C04-17AF-4D36-B299-39ED3A0F6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Conditional checks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667CD9-029A-46D1-BBBA-19386F8F4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Selected signal recomputation when inputs and methods are disclosed.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791A5A-00D7-49BA-A6CC-5E1C5CD7E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Outside these checks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296B16-2087-45FF-9E04-D492A66D3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Answer truth and proof that the declared inference actually ran.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3B6E59-3689-405E-8A39-DF2B66D5E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Record chain: HMAC. Public chain verification is not available in the reported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10689069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256732-4FBD-49CE-8102-D9D1AC158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4DF3F3-1D68-4E9B-8D3B-E3870BC37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7EDEF8-0F64-4504-9AE5-2F77FB740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Try the included verifier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068FC8-A11D-495B-A1CF-1BFE8064E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The package contains the sample, test keys, both verifiers and observed outputs.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9B3161-54A2-4742-8531-98E2251EC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Inspect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051E82-2774-4D48-8F83-F81B1EE3A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Show the record version, public-key identity and unavailable signals.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86682B-4D22-43C6-A237-254632C0A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Verify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530D0F-11A3-48CF-A804-B80C6ECC3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Run the declared checks with their required inputs.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4580D1-08F3-4306-B415-3D83F00AE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Mutate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226DDC-0C10-4264-85B8-D9D910580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Alter signed content and demonstrate rejection.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A1BA43-6D37-4226-8363-BC3B51053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Open verification/README.md. English synthetic fixture; public test key; six checks and three corruption tests.</a:t>
            </a:r>
          </a:p>
        </p:txBody>
      </p:sp>
    </p:spTree>
    <p:extLst>
      <p:ext uri="{BB962C8B-B14F-4D97-AF65-F5344CB8AC3E}">
        <p14:creationId xmlns:p14="http://schemas.microsoft.com/office/powerpoint/2010/main" val="10892289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198A40-73AC-4BBE-98BE-2037C460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2AF392-1498-42A1-8B8F-0874B0BEA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55FF48-4B89-4D6A-B7DE-07CCDB4F6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Source history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FCE2C9-C450-4AF9-AF11-F353EE246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Today’s hash and historical provenance are different commitments.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FF8AC6-ED84-4D5C-A7B0-EF8B904B0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7,230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CBDC47-C05D-427B-B61E-3A29C7CD6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Stored chunks with matching backfilled hashes, as reported by Nage.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03BD56-E6E1-4AB1-BB35-AFC094840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Backfill origin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6A701E-BCBD-4B88-A99D-EA0200075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The hash identifies text held when the hash was computed.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3F6E63-127E-4AF9-A686-42033D6B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Historical gaps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AB42ED-3C67-461D-9493-99C1F30E5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Source-file links and source/extraction hashes remain incomplete for older records.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658975-DC40-48E3-8D41-AD33D6FE3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Source: Nage measured-results annex B.2. The reported Merkle root is unsigned and unpublished.</a:t>
            </a:r>
          </a:p>
        </p:txBody>
      </p:sp>
    </p:spTree>
    <p:extLst>
      <p:ext uri="{BB962C8B-B14F-4D97-AF65-F5344CB8AC3E}">
        <p14:creationId xmlns:p14="http://schemas.microsoft.com/office/powerpoint/2010/main" val="20151070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0E646E-D8F4-4598-992D-248A7730C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68A7D6-5EE6-4284-81AA-36B41CD3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F551EE-8717-444F-A2ED-02E611C99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Knowledge withdrawal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08467F-7695-4D69-9AB9-4C0FDECD8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The removal boundary belongs in the product contract.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EBA3A8-54DD-4B1A-A4A5-332A11B0B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Serving path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6D6A62-A9F5-48F2-925C-CADFE7C29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Layer removal or zeroing is reported with consolidation tracking.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ADE4C2-4B34-4403-BFD9-0FAEEDE2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Durable artefacts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2A4AE1-5873-437E-9158-CBBEF4A42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The same operation does not purge stored weight artefacts.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586B94-3970-449A-AAF6-B503FC3B3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Other knowledge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25BB94-4807-4714-B19A-008601325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Equivalent information may remain in the base or other sources.</a:t>
            </a:r>
          </a:p>
        </p:txBody>
      </p:sp>
    </p:spTree>
    <p:extLst>
      <p:ext uri="{BB962C8B-B14F-4D97-AF65-F5344CB8AC3E}">
        <p14:creationId xmlns:p14="http://schemas.microsoft.com/office/powerpoint/2010/main" val="5465483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FA1ABE-0893-4737-8E6A-B245A0E6E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671E7-C31A-42A9-BAB2-55ACD6FB0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CB9731-CFA7-451D-A23E-22A9A306C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Enterprise evaluation scenarios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050744-64EC-4DB4-808D-DDE6E7511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Illustrative workflows for a focused discussion.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F6919B-0706-44A7-9F9B-61207B462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Internal policy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1674D6-59CD-474E-BC22-D850A6E57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Review an answer against the policy version cited.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BEDCBF-6E8F-4AEC-BAFD-86C257162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Research review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28166C-84FB-4EB1-897B-5D8FA9F5F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Inspect the evidence offered for a summary or recommendation.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AA3CD6-E978-4E1C-9C71-2DD4FA37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Controlled updates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F04BF1-AD60-43F4-9989-BC6CAA87F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Observe what changes when a source is revised or retired.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C19CD4-C103-4012-BDFB-333E75EEC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Evaluation scenarios, not customer case studies or regulatory approval claims.</a:t>
            </a:r>
          </a:p>
        </p:txBody>
      </p:sp>
    </p:spTree>
    <p:extLst>
      <p:ext uri="{BB962C8B-B14F-4D97-AF65-F5344CB8AC3E}">
        <p14:creationId xmlns:p14="http://schemas.microsoft.com/office/powerpoint/2010/main" val="98245542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F656F9-2D4C-4A0E-AC08-F7213916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F33B91-DB7B-4E2F-91C8-41C0CEA08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65483E-7E62-4A5A-B88A-BEA6E2976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A policy-review workflow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F7A484-54B0-48B2-9C10-4F68F2ABB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An illustrative evaluation that makes the record useful to a team.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4D14E8-D8E1-4E0C-B34B-8E3AA3F08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14287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A971D4-6591-448F-9390-5AB506315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286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Question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A2669D-B96D-4686-9F81-426A810AE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31718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A team asks whether a policy applies.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199E6D-9674-42DC-B651-30847A6DA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114675"/>
            <a:ext cx="628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0E7210-D598-49F0-8C27-5F1EB67E6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52750"/>
            <a:ext cx="14287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7ECB1C-C6EF-432F-A9CC-7CDAEC219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286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FB2443-C5DB-4B3E-84D6-B78084ED0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629150"/>
            <a:ext cx="31718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Inspect the cited version and its support for the claim.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55012C-05FE-4B37-AA4C-393786345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3114675"/>
            <a:ext cx="628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A690A-8735-4577-A068-40F686E17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952750"/>
            <a:ext cx="14287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CC75D0-5FA7-4BEA-B3A9-422117E17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286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Decision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D66C2A-023D-41B1-AC21-9EEC6782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629150"/>
            <a:ext cx="31718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A reviewer handles missing or conflicting evidence.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0429D7-7405-439B-AFFB-01051543D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Proposed evaluation scenario. Agree baseline measures and acceptance criteria before making benefit claims.</a:t>
            </a:r>
          </a:p>
        </p:txBody>
      </p:sp>
    </p:spTree>
    <p:extLst>
      <p:ext uri="{BB962C8B-B14F-4D97-AF65-F5344CB8AC3E}">
        <p14:creationId xmlns:p14="http://schemas.microsoft.com/office/powerpoint/2010/main" val="85725979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D4E4D2-C9EF-41F1-B5A3-676646B24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5DB7D3-8206-4648-9DFB-01558BA2D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58FC15-AC1E-41A5-9C33-528759C5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Craton and Craton Pro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DC56D7-716D-4EB0-9242-4BA9F40AE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A base designed to reduce knowledge outside managed layers.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146BFE-37B8-4CAF-9B45-DCAD5F846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Craton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48A893-3197-4A01-8927-F51D85187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From-scratch base with deliberately constrained factual content.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5CA0A0-DE87-44EA-9D41-0B1E060F9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Craton Pro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596FC8-9B64-4F5E-8B8B-ABA169A71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The larger class of the same architecture.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0C051F-8E2F-41D5-A741-4252035EA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Current stage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F3AA96-01CF-42EC-A7BE-D2B87021C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Development and acceptance testing. General attribution-gap closure is not yet established.</a:t>
            </a:r>
          </a:p>
        </p:txBody>
      </p:sp>
    </p:spTree>
    <p:extLst>
      <p:ext uri="{BB962C8B-B14F-4D97-AF65-F5344CB8AC3E}">
        <p14:creationId xmlns:p14="http://schemas.microsoft.com/office/powerpoint/2010/main" val="156361796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408C40-F7F4-4BC1-B04D-DCD7572D2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E4F87C-48F3-4182-9C53-34B33E1B7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8971BC-06A9-4932-96D4-05FC11FB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A scoped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2070A6-F161-4D30-B83D-66877D85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Start with one workflow and its reviewer.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378516-1C0C-4888-AEDA-DB058D8D8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Define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B95854-010C-4114-86F1-5ECB01385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Source collection, disclosure needs and decision boundaries.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6AF36D-3D63-4C4C-ACE2-2D0D9103D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Measure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8CCDF5-099D-461E-9E24-0ABD5E9AA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Task quality, record usefulness, error handling and operating performance.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A84FFE-10D0-4231-A385-E3D32DCDE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Decide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92B2D0-4886-4666-92EB-3B7495A1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Integration scope and readiness against agreed acceptance criteria.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A8D58B-CC49-4B75-8780-6939A8EB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Evaluation proposal. Timing, service levels and commercial terms require a deployment-specific agreement.</a:t>
            </a:r>
          </a:p>
        </p:txBody>
      </p:sp>
    </p:spTree>
    <p:extLst>
      <p:ext uri="{BB962C8B-B14F-4D97-AF65-F5344CB8AC3E}">
        <p14:creationId xmlns:p14="http://schemas.microsoft.com/office/powerpoint/2010/main" val="82188434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0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E69C07-A796-4B3B-92EA-94776C5B2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B1510A-EB02-4667-8944-71A1280C6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FC7C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FC7C7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D04EB0-D038-4C17-814F-5A57232C3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Meet Nage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AF7D6A-7049-4C43-A033-82E75A39B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9FC7C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9FC7C7"/>
                </a:solidFill>
                <a:latin typeface="Arial"/>
                <a:ea typeface="Arial"/>
                <a:cs typeface="Arial"/>
              </a:rPr>
              <a:t>Bring a workflow. Let’s examine the evidence it needs.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CD4AA1-D296-4F99-95E6-20D88753E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43275"/>
            <a:ext cx="333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FC3B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8FC3BD"/>
                </a:solidFill>
                <a:latin typeface="Arial"/>
                <a:ea typeface="Arial"/>
                <a:cs typeface="Arial"/>
              </a:rPr>
              <a:t>Enterprise teams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081CAA-F0E3-473D-9F8F-22BC05ACB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343275"/>
            <a:ext cx="6934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Explore the current service and a focused evaluation.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E463F1-75E6-4A92-9690-BD36FEF7A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0075"/>
            <a:ext cx="333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FC3B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8FC3BD"/>
                </a:solidFill>
                <a:latin typeface="Arial"/>
                <a:ea typeface="Arial"/>
                <a:cs typeface="Arial"/>
              </a:rPr>
              <a:t>Technology partners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6E5A84-9B78-4A32-A6C6-48B024302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410075"/>
            <a:ext cx="6934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Discuss application, source and verification integration.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9844A8-C86E-4FB9-B7D3-FD4F3800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EBEC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EBEC5"/>
                </a:solidFill>
                <a:latin typeface="Arial"/>
                <a:ea typeface="Arial"/>
                <a:cs typeface="Arial"/>
              </a:rPr>
              <a:t>Reply to the accompanying invitation to arrange a conversation.  nage.ai</a:t>
            </a:r>
          </a:p>
        </p:txBody>
      </p:sp>
    </p:spTree>
    <p:extLst>
      <p:ext uri="{BB962C8B-B14F-4D97-AF65-F5344CB8AC3E}">
        <p14:creationId xmlns:p14="http://schemas.microsoft.com/office/powerpoint/2010/main" val="19320925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2026-09-14T21:20:42.7460000Z</dcterms:created>
  <dcterms:modified xsi:type="dcterms:W3CDTF">2026-09-14T21:20:42.7460000Z</dcterms:modified>
</coreProperties>
</file>